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72" r:id="rId4"/>
    <p:sldId id="258" r:id="rId5"/>
    <p:sldId id="259" r:id="rId6"/>
    <p:sldId id="273" r:id="rId7"/>
    <p:sldId id="274" r:id="rId8"/>
    <p:sldId id="271" r:id="rId9"/>
    <p:sldId id="275" r:id="rId10"/>
    <p:sldId id="276" r:id="rId11"/>
    <p:sldId id="265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13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93DCB2-3317-4126-9B39-FB0639EEBACD}" type="datetimeFigureOut">
              <a:rPr lang="en-US" smtClean="0"/>
              <a:t>12/3/2018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645CA1-57BF-4201-A810-059B6B7701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719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645CA1-57BF-4201-A810-059B6B7701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941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45CA1-57BF-4201-A810-059B6B7701A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439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4D1C4-6FA9-4F5F-A690-F22086BC255B}" type="datetime1">
              <a:rPr lang="en-US" smtClean="0"/>
              <a:t>12/3/2018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37D3B-2075-417E-8ADF-58E1189E2E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320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570E-914A-4691-B915-761BDB802FD6}" type="datetime1">
              <a:rPr lang="en-US" smtClean="0"/>
              <a:t>12/3/2018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37D3B-2075-417E-8ADF-58E1189E2E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825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79588-8DA6-42CD-886E-B8133418D03C}" type="datetime1">
              <a:rPr lang="en-US" smtClean="0"/>
              <a:t>12/3/2018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37D3B-2075-417E-8ADF-58E1189E2E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401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732" y="84668"/>
            <a:ext cx="7304617" cy="105992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FA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651000"/>
            <a:ext cx="8413750" cy="4525963"/>
          </a:xfrm>
        </p:spPr>
        <p:txBody>
          <a:bodyPr/>
          <a:lstStyle>
            <a:lvl1pPr marL="228600" indent="-228600">
              <a:buClr>
                <a:srgbClr val="FA0000"/>
              </a:buClr>
              <a:buFont typeface="Wingdings 3" panose="05040102010807070707" pitchFamily="18" charset="2"/>
              <a:buChar char="}"/>
              <a:defRPr/>
            </a:lvl1pPr>
            <a:lvl2pPr>
              <a:buClr>
                <a:srgbClr val="FA0000"/>
              </a:buClr>
              <a:defRPr/>
            </a:lvl2pPr>
            <a:lvl3pPr>
              <a:buClr>
                <a:srgbClr val="FA0000"/>
              </a:buCl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08B1A-EC3C-4D67-8EE3-39762B19E0A5}" type="datetime1">
              <a:rPr lang="en-US" smtClean="0"/>
              <a:t>12/3/2018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65950" y="6400007"/>
            <a:ext cx="20574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ED937D3B-2075-417E-8ADF-58E1189E2E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25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9ECDD-2E6A-40A8-8A53-E8F7747E0B38}" type="datetime1">
              <a:rPr lang="en-US" smtClean="0"/>
              <a:t>12/3/2018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37D3B-2075-417E-8ADF-58E1189E2E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66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FFA3F-5185-4BA0-B3E1-407A1837D2B0}" type="datetime1">
              <a:rPr lang="en-US" smtClean="0"/>
              <a:t>12/3/2018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37D3B-2075-417E-8ADF-58E1189E2E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598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8E10-B7C0-4550-9193-554F4165AFC6}" type="datetime1">
              <a:rPr lang="en-US" smtClean="0"/>
              <a:t>12/3/2018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37D3B-2075-417E-8ADF-58E1189E2E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448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F2B8D-7544-44E4-8E86-CD1D27FFB7B1}" type="datetime1">
              <a:rPr lang="en-US" smtClean="0"/>
              <a:t>12/3/2018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37D3B-2075-417E-8ADF-58E1189E2E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249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3D1E9-BA0D-4502-B17D-54898FB35791}" type="datetime1">
              <a:rPr lang="en-US" smtClean="0"/>
              <a:t>12/3/2018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37D3B-2075-417E-8ADF-58E1189E2E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978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C449C-A577-4FFD-A270-210DF3B076DD}" type="datetime1">
              <a:rPr lang="en-US" smtClean="0"/>
              <a:t>12/3/2018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37D3B-2075-417E-8ADF-58E1189E2E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863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135C4-F841-47B5-82B5-6F98D2E6B667}" type="datetime1">
              <a:rPr lang="en-US" smtClean="0"/>
              <a:t>12/3/2018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37D3B-2075-417E-8ADF-58E1189E2E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24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F9F08-731A-43BE-90CF-23D3D009348F}" type="datetime1">
              <a:rPr lang="en-US" smtClean="0"/>
              <a:t>12/3/2018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37D3B-2075-417E-8ADF-58E1189E2E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33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01600" y="1651000"/>
            <a:ext cx="8413750" cy="4783667"/>
          </a:xfrm>
        </p:spPr>
        <p:txBody>
          <a:bodyPr/>
          <a:lstStyle/>
          <a:p>
            <a:pPr marL="0" lvl="0" indent="0">
              <a:buNone/>
            </a:pPr>
            <a:r>
              <a:rPr lang="en-US" sz="2000" dirty="0">
                <a:solidFill>
                  <a:prstClr val="black"/>
                </a:solidFill>
              </a:rPr>
              <a:t>Presenter: Marcus Trivette, P.E., Construction Manager at Brice Incorporated</a:t>
            </a:r>
          </a:p>
          <a:p>
            <a:pPr marL="0" lvl="0" indent="0"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2000" dirty="0">
                <a:solidFill>
                  <a:prstClr val="black"/>
                </a:solidFill>
              </a:rPr>
              <a:t>Todays Topics for Lessons Learned</a:t>
            </a:r>
          </a:p>
          <a:p>
            <a:r>
              <a:rPr lang="en-US" sz="2000" dirty="0">
                <a:solidFill>
                  <a:prstClr val="black"/>
                </a:solidFill>
              </a:rPr>
              <a:t>Geotechnical </a:t>
            </a:r>
          </a:p>
          <a:p>
            <a:r>
              <a:rPr lang="en-US" sz="2000" dirty="0">
                <a:solidFill>
                  <a:prstClr val="black"/>
                </a:solidFill>
              </a:rPr>
              <a:t>Logistical</a:t>
            </a:r>
          </a:p>
          <a:p>
            <a:r>
              <a:rPr lang="en-US" sz="2000" dirty="0">
                <a:solidFill>
                  <a:prstClr val="black"/>
                </a:solidFill>
              </a:rPr>
              <a:t>Specification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37D3B-2075-417E-8ADF-58E1189E2E0C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7146BAF-6E7A-465C-8C4F-558CEE645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Lessons Learned In Arctic Construction</a:t>
            </a:r>
            <a:br>
              <a:rPr lang="en-US" dirty="0"/>
            </a:br>
            <a:r>
              <a:rPr lang="en-US" dirty="0"/>
              <a:t>A Contractor’s Perspective</a:t>
            </a:r>
          </a:p>
        </p:txBody>
      </p:sp>
    </p:spTree>
    <p:extLst>
      <p:ext uri="{BB962C8B-B14F-4D97-AF65-F5344CB8AC3E}">
        <p14:creationId xmlns:p14="http://schemas.microsoft.com/office/powerpoint/2010/main" val="2828499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3414" y="6400007"/>
            <a:ext cx="2057400" cy="365125"/>
          </a:xfrm>
        </p:spPr>
        <p:txBody>
          <a:bodyPr/>
          <a:lstStyle/>
          <a:p>
            <a:fld id="{ED937D3B-2075-417E-8ADF-58E1189E2E0C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E756611-7012-4298-B0B2-B7F1E436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39" y="92868"/>
            <a:ext cx="7377022" cy="1059920"/>
          </a:xfrm>
        </p:spPr>
        <p:txBody>
          <a:bodyPr>
            <a:normAutofit fontScale="90000"/>
          </a:bodyPr>
          <a:lstStyle/>
          <a:p>
            <a:r>
              <a:rPr lang="en-US" dirty="0"/>
              <a:t>Specification Lesson 3: Means and Methods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EFEAB2-FCAF-4F9E-BAF3-1C0FBC272177}"/>
              </a:ext>
            </a:extLst>
          </p:cNvPr>
          <p:cNvSpPr txBox="1"/>
          <p:nvPr/>
        </p:nvSpPr>
        <p:spPr>
          <a:xfrm>
            <a:off x="61440" y="1421934"/>
            <a:ext cx="8565160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FA0000"/>
              </a:buClr>
              <a:buFont typeface="Wingdings 3" panose="05040102010807070707" pitchFamily="18" charset="2"/>
              <a:buChar char="}"/>
            </a:pPr>
            <a:r>
              <a:rPr lang="en-US" sz="2000" dirty="0">
                <a:solidFill>
                  <a:prstClr val="black"/>
                </a:solidFill>
              </a:rPr>
              <a:t>Bring on the innovation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FA0000"/>
              </a:buClr>
              <a:buFont typeface="Wingdings 3" panose="05040102010807070707" pitchFamily="18" charset="2"/>
              <a:buChar char="}"/>
            </a:pPr>
            <a:r>
              <a:rPr lang="en-US" sz="2000" dirty="0">
                <a:solidFill>
                  <a:prstClr val="black"/>
                </a:solidFill>
              </a:rPr>
              <a:t>Can the same goal be achieved different ways?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FA0000"/>
              </a:buClr>
              <a:buFont typeface="Wingdings 3" panose="05040102010807070707" pitchFamily="18" charset="2"/>
              <a:buChar char="}"/>
            </a:pPr>
            <a:r>
              <a:rPr lang="en-US" sz="2000" dirty="0">
                <a:solidFill>
                  <a:prstClr val="black"/>
                </a:solidFill>
              </a:rPr>
              <a:t>Alternative Procurement options?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Clr>
                <a:srgbClr val="FA0000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1020B0-6330-40A3-B822-C2CBD37B91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0686C5-1B93-489C-9033-FECE2B3AA8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8" y="3428998"/>
            <a:ext cx="4572001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65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BEF098-979E-4D47-9297-9BB3B2951B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" r="1076"/>
          <a:stretch/>
        </p:blipFill>
        <p:spPr>
          <a:xfrm>
            <a:off x="-1" y="1429586"/>
            <a:ext cx="9144001" cy="547442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37D3B-2075-417E-8ADF-58E1189E2E0C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808675-52E9-41CC-B6ED-07117F110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732" y="84668"/>
            <a:ext cx="7304617" cy="1059920"/>
          </a:xfrm>
        </p:spPr>
        <p:txBody>
          <a:bodyPr>
            <a:normAutofit/>
          </a:bodyPr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677694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3414" y="6400007"/>
            <a:ext cx="2057400" cy="365125"/>
          </a:xfrm>
        </p:spPr>
        <p:txBody>
          <a:bodyPr/>
          <a:lstStyle/>
          <a:p>
            <a:fld id="{ED937D3B-2075-417E-8ADF-58E1189E2E0C}" type="slidenum">
              <a:rPr lang="en-US" smtClean="0"/>
              <a:t>2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E756611-7012-4298-B0B2-B7F1E436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39" y="92868"/>
            <a:ext cx="7304617" cy="1059920"/>
          </a:xfrm>
        </p:spPr>
        <p:txBody>
          <a:bodyPr>
            <a:normAutofit/>
          </a:bodyPr>
          <a:lstStyle/>
          <a:p>
            <a:r>
              <a:rPr lang="en-US" dirty="0"/>
              <a:t>Geotechnical Lesson 1: Investigation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68256A-C37F-4DE6-B590-41290C3E755A}"/>
              </a:ext>
            </a:extLst>
          </p:cNvPr>
          <p:cNvSpPr/>
          <p:nvPr/>
        </p:nvSpPr>
        <p:spPr>
          <a:xfrm>
            <a:off x="215660" y="1624548"/>
            <a:ext cx="8255479" cy="774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FA0000"/>
              </a:buClr>
              <a:buFont typeface="Wingdings 3" panose="05040102010807070707" pitchFamily="18" charset="2"/>
              <a:buChar char="}"/>
            </a:pPr>
            <a:r>
              <a:rPr lang="en-US" sz="2000" dirty="0">
                <a:solidFill>
                  <a:prstClr val="black"/>
                </a:solidFill>
              </a:rPr>
              <a:t>Thorough Geotechnical Investigation is the cheapest insurance you can buy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Clr>
                <a:srgbClr val="FA0000"/>
              </a:buClr>
              <a:buFont typeface="Wingdings 3" panose="05040102010807070707" pitchFamily="18" charset="2"/>
              <a:buChar char="}"/>
            </a:pPr>
            <a:r>
              <a:rPr lang="en-US" sz="2000" dirty="0">
                <a:solidFill>
                  <a:prstClr val="black"/>
                </a:solidFill>
              </a:rPr>
              <a:t>“Design assumes no permafrost beneath pad and competent soils.”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89E26E-A593-4D13-A9F1-33E6FE434E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430" y="2399119"/>
            <a:ext cx="3344162" cy="4458882"/>
          </a:xfrm>
          <a:prstGeom prst="rect">
            <a:avLst/>
          </a:prstGeom>
        </p:spPr>
      </p:pic>
      <p:pic>
        <p:nvPicPr>
          <p:cNvPr id="1026" name="Picture 2" descr="https://www.commerce.alaska.gov/web/portals/4/Images/Mertarvik_Drill_Rigs.JPG">
            <a:extLst>
              <a:ext uri="{FF2B5EF4-FFF2-40B4-BE49-F238E27FC236}">
                <a16:creationId xmlns:a16="http://schemas.microsoft.com/office/drawing/2014/main" id="{832D7BD1-574D-428F-86EB-72677AA75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80" y="2399119"/>
            <a:ext cx="4648550" cy="251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116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3414" y="6400007"/>
            <a:ext cx="2057400" cy="365125"/>
          </a:xfrm>
        </p:spPr>
        <p:txBody>
          <a:bodyPr/>
          <a:lstStyle/>
          <a:p>
            <a:fld id="{ED937D3B-2075-417E-8ADF-58E1189E2E0C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E756611-7012-4298-B0B2-B7F1E436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39" y="92868"/>
            <a:ext cx="7304617" cy="1059920"/>
          </a:xfrm>
        </p:spPr>
        <p:txBody>
          <a:bodyPr>
            <a:normAutofit fontScale="90000"/>
          </a:bodyPr>
          <a:lstStyle/>
          <a:p>
            <a:r>
              <a:rPr lang="en-US" dirty="0"/>
              <a:t>Geotechnical Lesson 2: Timing of Backfill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4D7D8C-6C9B-47BC-95DF-86BEF16E537E}"/>
              </a:ext>
            </a:extLst>
          </p:cNvPr>
          <p:cNvSpPr/>
          <p:nvPr/>
        </p:nvSpPr>
        <p:spPr>
          <a:xfrm>
            <a:off x="215660" y="1624548"/>
            <a:ext cx="8255479" cy="1179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FA0000"/>
              </a:buClr>
              <a:buFont typeface="Wingdings 3" panose="05040102010807070707" pitchFamily="18" charset="2"/>
              <a:buChar char="}"/>
            </a:pPr>
            <a:r>
              <a:rPr lang="en-US" sz="2000" dirty="0">
                <a:solidFill>
                  <a:prstClr val="black"/>
                </a:solidFill>
              </a:rPr>
              <a:t>Ready, set, go!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FA0000"/>
              </a:buClr>
              <a:buFont typeface="Wingdings 3" panose="05040102010807070707" pitchFamily="18" charset="2"/>
              <a:buChar char="}"/>
            </a:pPr>
            <a:r>
              <a:rPr lang="en-US" sz="2000" dirty="0">
                <a:solidFill>
                  <a:prstClr val="black"/>
                </a:solidFill>
              </a:rPr>
              <a:t>Moisture control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FA0000"/>
              </a:buClr>
              <a:buFont typeface="Wingdings 3" panose="05040102010807070707" pitchFamily="18" charset="2"/>
              <a:buChar char="}"/>
            </a:pPr>
            <a:r>
              <a:rPr lang="en-US" sz="2000" dirty="0">
                <a:solidFill>
                  <a:prstClr val="black"/>
                </a:solidFill>
              </a:rPr>
              <a:t>Thawing subgrade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4054E1-D8D3-4732-AB8F-C526CCD041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60" y="2902002"/>
            <a:ext cx="2897348" cy="38631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ABEABA-E31D-4BD6-B8EA-BF50DD4AF6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151" y="1468072"/>
            <a:ext cx="5743663" cy="43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30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" b="18275"/>
          <a:stretch/>
        </p:blipFill>
        <p:spPr>
          <a:xfrm>
            <a:off x="0" y="1459684"/>
            <a:ext cx="9144000" cy="53983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732" y="84668"/>
            <a:ext cx="7706765" cy="1059920"/>
          </a:xfrm>
        </p:spPr>
        <p:txBody>
          <a:bodyPr>
            <a:normAutofit fontScale="90000"/>
          </a:bodyPr>
          <a:lstStyle/>
          <a:p>
            <a:r>
              <a:rPr lang="en-US" dirty="0"/>
              <a:t>Geotechnical Lesson 3: Fill and Seasonal Thaw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37D3B-2075-417E-8ADF-58E1189E2E0C}" type="slidenum">
              <a:rPr lang="en-US" smtClean="0"/>
              <a:t>4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2BA3F4-A64E-402D-AC3C-982D582D8713}"/>
              </a:ext>
            </a:extLst>
          </p:cNvPr>
          <p:cNvSpPr/>
          <p:nvPr/>
        </p:nvSpPr>
        <p:spPr>
          <a:xfrm>
            <a:off x="0" y="1467102"/>
            <a:ext cx="5738070" cy="5390898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93000"/>
                </a:schemeClr>
              </a:gs>
              <a:gs pos="52000">
                <a:schemeClr val="bg1">
                  <a:lumMod val="65000"/>
                  <a:alpha val="79000"/>
                </a:schemeClr>
              </a:gs>
              <a:gs pos="83000">
                <a:schemeClr val="bg1">
                  <a:lumMod val="65000"/>
                  <a:alpha val="58000"/>
                </a:schemeClr>
              </a:gs>
              <a:gs pos="100000">
                <a:schemeClr val="bg1">
                  <a:lumMod val="65000"/>
                  <a:alpha val="37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7C597E-9216-41A5-8988-73E7A3D66ED8}"/>
              </a:ext>
            </a:extLst>
          </p:cNvPr>
          <p:cNvSpPr/>
          <p:nvPr/>
        </p:nvSpPr>
        <p:spPr>
          <a:xfrm>
            <a:off x="71307" y="1459685"/>
            <a:ext cx="8444042" cy="1179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FA0000"/>
              </a:buClr>
              <a:buFont typeface="Wingdings 3" panose="05040102010807070707" pitchFamily="18" charset="2"/>
              <a:buChar char="}"/>
            </a:pPr>
            <a:r>
              <a:rPr lang="en-US" sz="2000" dirty="0">
                <a:solidFill>
                  <a:prstClr val="black"/>
                </a:solidFill>
              </a:rPr>
              <a:t>If It’s Frozen… Keep it frozen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FA0000"/>
              </a:buClr>
              <a:buFont typeface="Wingdings 3" panose="05040102010807070707" pitchFamily="18" charset="2"/>
              <a:buChar char="}"/>
            </a:pPr>
            <a:r>
              <a:rPr lang="en-US" sz="2000" dirty="0">
                <a:solidFill>
                  <a:prstClr val="black"/>
                </a:solidFill>
              </a:rPr>
              <a:t>Recognize quantity impacts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FA0000"/>
              </a:buClr>
              <a:buFont typeface="Wingdings 3" panose="05040102010807070707" pitchFamily="18" charset="2"/>
              <a:buChar char="}"/>
            </a:pPr>
            <a:r>
              <a:rPr lang="en-US" sz="2000" dirty="0">
                <a:solidFill>
                  <a:prstClr val="black"/>
                </a:solidFill>
              </a:rPr>
              <a:t>Does design address long term thaw?</a:t>
            </a:r>
          </a:p>
        </p:txBody>
      </p:sp>
    </p:spTree>
    <p:extLst>
      <p:ext uri="{BB962C8B-B14F-4D97-AF65-F5344CB8AC3E}">
        <p14:creationId xmlns:p14="http://schemas.microsoft.com/office/powerpoint/2010/main" val="3944565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125" y="84668"/>
            <a:ext cx="7899225" cy="1059920"/>
          </a:xfrm>
        </p:spPr>
        <p:txBody>
          <a:bodyPr>
            <a:normAutofit fontScale="90000"/>
          </a:bodyPr>
          <a:lstStyle/>
          <a:p>
            <a:r>
              <a:rPr lang="en-US" dirty="0"/>
              <a:t>Logistical Lesson 1: Seasonal Access Limitations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37D3B-2075-417E-8ADF-58E1189E2E0C}" type="slidenum">
              <a:rPr lang="en-US" smtClean="0"/>
              <a:t>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E3CA4B-4FBC-489C-92D1-55B205B8C554}"/>
              </a:ext>
            </a:extLst>
          </p:cNvPr>
          <p:cNvSpPr txBox="1"/>
          <p:nvPr/>
        </p:nvSpPr>
        <p:spPr>
          <a:xfrm>
            <a:off x="61440" y="1421934"/>
            <a:ext cx="8565160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FA0000"/>
              </a:buClr>
              <a:buFont typeface="Wingdings 3" panose="05040102010807070707" pitchFamily="18" charset="2"/>
              <a:buChar char="}"/>
            </a:pPr>
            <a:r>
              <a:rPr lang="en-US" sz="2000" dirty="0">
                <a:solidFill>
                  <a:prstClr val="black"/>
                </a:solidFill>
              </a:rPr>
              <a:t>Water is the highway to the job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FA0000"/>
              </a:buClr>
              <a:buFont typeface="Wingdings 3" panose="05040102010807070707" pitchFamily="18" charset="2"/>
              <a:buChar char="}"/>
            </a:pPr>
            <a:r>
              <a:rPr lang="en-US" sz="2000" dirty="0">
                <a:solidFill>
                  <a:prstClr val="black"/>
                </a:solidFill>
              </a:rPr>
              <a:t>Material site access considerations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FA0000"/>
              </a:buClr>
              <a:buFont typeface="Wingdings 3" panose="05040102010807070707" pitchFamily="18" charset="2"/>
              <a:buChar char="}"/>
            </a:pPr>
            <a:r>
              <a:rPr lang="en-US" sz="2000" dirty="0">
                <a:solidFill>
                  <a:prstClr val="black"/>
                </a:solidFill>
              </a:rPr>
              <a:t>Season of construction requirements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Clr>
                <a:srgbClr val="FA0000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24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3414" y="6400007"/>
            <a:ext cx="2057400" cy="365125"/>
          </a:xfrm>
        </p:spPr>
        <p:txBody>
          <a:bodyPr/>
          <a:lstStyle/>
          <a:p>
            <a:fld id="{ED937D3B-2075-417E-8ADF-58E1189E2E0C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E756611-7012-4298-B0B2-B7F1E436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39" y="92868"/>
            <a:ext cx="7304617" cy="1059920"/>
          </a:xfrm>
        </p:spPr>
        <p:txBody>
          <a:bodyPr>
            <a:normAutofit/>
          </a:bodyPr>
          <a:lstStyle/>
          <a:p>
            <a:r>
              <a:rPr lang="en-US" dirty="0"/>
              <a:t>Logistical Lesson 2: Remote Camps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333A99-F20C-47A6-A585-19B613530342}"/>
              </a:ext>
            </a:extLst>
          </p:cNvPr>
          <p:cNvSpPr txBox="1"/>
          <p:nvPr/>
        </p:nvSpPr>
        <p:spPr>
          <a:xfrm>
            <a:off x="61440" y="1421934"/>
            <a:ext cx="85651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FA0000"/>
              </a:buClr>
              <a:buFont typeface="Wingdings 3" panose="05040102010807070707" pitchFamily="18" charset="2"/>
              <a:buChar char="}"/>
            </a:pPr>
            <a:r>
              <a:rPr lang="en-US" sz="2000" dirty="0">
                <a:solidFill>
                  <a:prstClr val="black"/>
                </a:solidFill>
              </a:rPr>
              <a:t>Local hire limitations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FA0000"/>
              </a:buClr>
              <a:buFont typeface="Wingdings 3" panose="05040102010807070707" pitchFamily="18" charset="2"/>
              <a:buChar char="}"/>
            </a:pPr>
            <a:r>
              <a:rPr lang="en-US" sz="2000" dirty="0">
                <a:solidFill>
                  <a:prstClr val="black"/>
                </a:solidFill>
              </a:rPr>
              <a:t>Space for setup, parking, storage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FA0000"/>
              </a:buClr>
              <a:buFont typeface="Wingdings 3" panose="05040102010807070707" pitchFamily="18" charset="2"/>
              <a:buChar char="}"/>
            </a:pPr>
            <a:r>
              <a:rPr lang="en-US" sz="2000" dirty="0">
                <a:solidFill>
                  <a:prstClr val="black"/>
                </a:solidFill>
              </a:rPr>
              <a:t>Utility requirements while in operation: power (single or three phase), water, sewer, refuse, communications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Clr>
                <a:srgbClr val="FA0000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514E86-2F79-486E-87DB-4EAD214C40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3C6EF8-4902-4CEE-996B-C810FB5CE4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8" y="3428998"/>
            <a:ext cx="4572001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87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3414" y="6400007"/>
            <a:ext cx="2057400" cy="365125"/>
          </a:xfrm>
        </p:spPr>
        <p:txBody>
          <a:bodyPr/>
          <a:lstStyle/>
          <a:p>
            <a:fld id="{ED937D3B-2075-417E-8ADF-58E1189E2E0C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E756611-7012-4298-B0B2-B7F1E436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39" y="92868"/>
            <a:ext cx="7304617" cy="1059920"/>
          </a:xfrm>
        </p:spPr>
        <p:txBody>
          <a:bodyPr>
            <a:normAutofit fontScale="90000"/>
          </a:bodyPr>
          <a:lstStyle/>
          <a:p>
            <a:r>
              <a:rPr lang="en-US" dirty="0"/>
              <a:t>Logistical Lesson 3: Site Access and Barging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4D2895-6232-4E54-B137-10A1F94B0C76}"/>
              </a:ext>
            </a:extLst>
          </p:cNvPr>
          <p:cNvSpPr txBox="1"/>
          <p:nvPr/>
        </p:nvSpPr>
        <p:spPr>
          <a:xfrm>
            <a:off x="61440" y="1421934"/>
            <a:ext cx="8565160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FA0000"/>
              </a:buClr>
              <a:buFont typeface="Wingdings 3" panose="05040102010807070707" pitchFamily="18" charset="2"/>
              <a:buChar char="}"/>
            </a:pPr>
            <a:r>
              <a:rPr lang="en-US" sz="2000" dirty="0">
                <a:solidFill>
                  <a:prstClr val="black"/>
                </a:solidFill>
              </a:rPr>
              <a:t>Someone can usually get there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FA0000"/>
              </a:buClr>
              <a:buFont typeface="Wingdings 3" panose="05040102010807070707" pitchFamily="18" charset="2"/>
              <a:buChar char="}"/>
            </a:pPr>
            <a:r>
              <a:rPr lang="en-US" sz="2000" dirty="0">
                <a:solidFill>
                  <a:prstClr val="black"/>
                </a:solidFill>
              </a:rPr>
              <a:t>What is the right tool for the job?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FA0000"/>
              </a:buClr>
              <a:buFont typeface="Wingdings 3" panose="05040102010807070707" pitchFamily="18" charset="2"/>
              <a:buChar char="}"/>
            </a:pPr>
            <a:r>
              <a:rPr lang="en-US" sz="2000" dirty="0">
                <a:solidFill>
                  <a:prstClr val="black"/>
                </a:solidFill>
              </a:rPr>
              <a:t>Timing can dictate most economical option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Clr>
                <a:srgbClr val="FA0000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4C7259-5963-4B4F-935B-CC205B4531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9197"/>
            <a:ext cx="5370357" cy="28388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8C7956-34D9-4E6D-93E4-DE384B635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23657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981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732" y="84668"/>
            <a:ext cx="7304617" cy="1059920"/>
          </a:xfrm>
        </p:spPr>
        <p:txBody>
          <a:bodyPr>
            <a:normAutofit fontScale="90000"/>
          </a:bodyPr>
          <a:lstStyle/>
          <a:p>
            <a:r>
              <a:rPr lang="en-US" dirty="0"/>
              <a:t>Specification Lesson 1: Aggregate Selection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65950" y="6400007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937D3B-2075-417E-8ADF-58E1189E2E0C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E7FEA1-5495-4B16-B87B-D38B3BB815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283" b="1380"/>
          <a:stretch/>
        </p:blipFill>
        <p:spPr>
          <a:xfrm>
            <a:off x="0" y="1415702"/>
            <a:ext cx="9144000" cy="54422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871AAF-CEC9-42EF-A971-DB4F6B98C5FB}"/>
              </a:ext>
            </a:extLst>
          </p:cNvPr>
          <p:cNvSpPr/>
          <p:nvPr/>
        </p:nvSpPr>
        <p:spPr>
          <a:xfrm>
            <a:off x="0" y="1420238"/>
            <a:ext cx="5008228" cy="543776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65000"/>
                  <a:alpha val="72000"/>
                </a:schemeClr>
              </a:gs>
              <a:gs pos="100000">
                <a:schemeClr val="bg1">
                  <a:lumMod val="65000"/>
                  <a:alpha val="2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EF7C80-6380-4AE0-94CE-1881C3D75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15703"/>
            <a:ext cx="8413750" cy="4525963"/>
          </a:xfrm>
        </p:spPr>
        <p:txBody>
          <a:bodyPr>
            <a:normAutofit/>
          </a:bodyPr>
          <a:lstStyle/>
          <a:p>
            <a:pPr lvl="0"/>
            <a:r>
              <a:rPr lang="en-US" sz="2000" dirty="0">
                <a:solidFill>
                  <a:prstClr val="black"/>
                </a:solidFill>
              </a:rPr>
              <a:t>Align specification with Geotechnical Report</a:t>
            </a:r>
          </a:p>
          <a:p>
            <a:pPr lvl="0"/>
            <a:r>
              <a:rPr lang="en-US" sz="2000" dirty="0">
                <a:solidFill>
                  <a:prstClr val="black"/>
                </a:solidFill>
              </a:rPr>
              <a:t>Consideration to Engineer’s Estimate and funding</a:t>
            </a:r>
          </a:p>
          <a:p>
            <a:pPr lvl="0"/>
            <a:r>
              <a:rPr lang="en-US" sz="2000" dirty="0">
                <a:solidFill>
                  <a:prstClr val="black"/>
                </a:solidFill>
              </a:rPr>
              <a:t>Funding agency concurrence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95876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3414" y="6400007"/>
            <a:ext cx="2057400" cy="365125"/>
          </a:xfrm>
        </p:spPr>
        <p:txBody>
          <a:bodyPr/>
          <a:lstStyle/>
          <a:p>
            <a:fld id="{ED937D3B-2075-417E-8ADF-58E1189E2E0C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E756611-7012-4298-B0B2-B7F1E436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125" y="92868"/>
            <a:ext cx="7906689" cy="1059920"/>
          </a:xfrm>
        </p:spPr>
        <p:txBody>
          <a:bodyPr>
            <a:normAutofit fontScale="90000"/>
          </a:bodyPr>
          <a:lstStyle/>
          <a:p>
            <a:r>
              <a:rPr lang="en-US" dirty="0"/>
              <a:t>Specification Lesson 2: Volume Measurement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0D2678-45BA-4D1C-80B9-9C1FCFD76551}"/>
              </a:ext>
            </a:extLst>
          </p:cNvPr>
          <p:cNvSpPr txBox="1"/>
          <p:nvPr/>
        </p:nvSpPr>
        <p:spPr>
          <a:xfrm>
            <a:off x="61440" y="1421934"/>
            <a:ext cx="85651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FA0000"/>
              </a:buClr>
              <a:buFont typeface="Wingdings 3" panose="05040102010807070707" pitchFamily="18" charset="2"/>
              <a:buChar char="}"/>
            </a:pPr>
            <a:r>
              <a:rPr lang="en-US" sz="2000" dirty="0">
                <a:solidFill>
                  <a:prstClr val="black"/>
                </a:solidFill>
              </a:rPr>
              <a:t>Cubic Yard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FA0000"/>
              </a:buClr>
              <a:buFont typeface="Wingdings 3" panose="05040102010807070707" pitchFamily="18" charset="2"/>
              <a:buChar char="}"/>
            </a:pPr>
            <a:r>
              <a:rPr lang="en-US" sz="2000" dirty="0">
                <a:solidFill>
                  <a:prstClr val="black"/>
                </a:solidFill>
              </a:rPr>
              <a:t>Scaled Ton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FA0000"/>
              </a:buClr>
              <a:buFont typeface="Wingdings 3" panose="05040102010807070707" pitchFamily="18" charset="2"/>
              <a:buChar char="}"/>
            </a:pPr>
            <a:r>
              <a:rPr lang="en-US" sz="2000" dirty="0">
                <a:solidFill>
                  <a:prstClr val="black"/>
                </a:solidFill>
              </a:rPr>
              <a:t>Barge Displacement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FA0000"/>
              </a:buClr>
              <a:buFont typeface="Wingdings 3" panose="05040102010807070707" pitchFamily="18" charset="2"/>
              <a:buChar char="}"/>
            </a:pPr>
            <a:r>
              <a:rPr lang="en-US" sz="2000" dirty="0">
                <a:solidFill>
                  <a:prstClr val="black"/>
                </a:solidFill>
              </a:rPr>
              <a:t>CYVM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FA0000"/>
              </a:buClr>
              <a:buFont typeface="Wingdings 3" panose="05040102010807070707" pitchFamily="18" charset="2"/>
              <a:buChar char="}"/>
            </a:pPr>
            <a:r>
              <a:rPr lang="en-US" sz="2000" dirty="0">
                <a:solidFill>
                  <a:prstClr val="black"/>
                </a:solidFill>
              </a:rPr>
              <a:t>Who has the risk?  Pitfalls?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FA0000"/>
              </a:buClr>
              <a:buFont typeface="Wingdings 3" panose="05040102010807070707" pitchFamily="18" charset="2"/>
              <a:buChar char="}"/>
            </a:pPr>
            <a:r>
              <a:rPr lang="en-US" sz="2000" dirty="0">
                <a:solidFill>
                  <a:prstClr val="black"/>
                </a:solidFill>
              </a:rPr>
              <a:t>What is fair?  What is practical?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Clr>
                <a:srgbClr val="FA0000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FB9AAE-E138-4C29-AE0E-F660094B8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567" y="1421934"/>
            <a:ext cx="3115033" cy="48661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DAA0BA-51EE-4167-8921-CDA58122A6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32" y="3855012"/>
            <a:ext cx="4848837" cy="272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248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1531</TotalTime>
  <Words>268</Words>
  <Application>Microsoft Office PowerPoint</Application>
  <PresentationFormat>On-screen Show (4:3)</PresentationFormat>
  <Paragraphs>59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 3</vt:lpstr>
      <vt:lpstr>Office Theme</vt:lpstr>
      <vt:lpstr>Lessons Learned In Arctic Construction A Contractor’s Perspective</vt:lpstr>
      <vt:lpstr>Geotechnical Lesson 1: Investigation</vt:lpstr>
      <vt:lpstr>Geotechnical Lesson 2: Timing of Backfill</vt:lpstr>
      <vt:lpstr>Geotechnical Lesson 3: Fill and Seasonal Thaw</vt:lpstr>
      <vt:lpstr>Logistical Lesson 1: Seasonal Access Limitations</vt:lpstr>
      <vt:lpstr>Logistical Lesson 2: Remote Camps</vt:lpstr>
      <vt:lpstr>Logistical Lesson 3: Site Access and Barging</vt:lpstr>
      <vt:lpstr>Specification Lesson 1: Aggregate Selection</vt:lpstr>
      <vt:lpstr>Specification Lesson 2: Volume Measurement</vt:lpstr>
      <vt:lpstr>Specification Lesson 3: Means and Methods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Diane O'Malley</dc:creator>
  <cp:lastModifiedBy>Marcus Trivette</cp:lastModifiedBy>
  <cp:revision>70</cp:revision>
  <dcterms:created xsi:type="dcterms:W3CDTF">2018-02-17T00:14:02Z</dcterms:created>
  <dcterms:modified xsi:type="dcterms:W3CDTF">2018-12-03T21:27:06Z</dcterms:modified>
</cp:coreProperties>
</file>